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3"/>
    <p:sldId id="262" r:id="rId4"/>
    <p:sldId id="263" r:id="rId5"/>
    <p:sldId id="277" r:id="rId6"/>
    <p:sldId id="279" r:id="rId7"/>
    <p:sldId id="257" r:id="rId8"/>
    <p:sldId id="258" r:id="rId9"/>
    <p:sldId id="264" r:id="rId10"/>
    <p:sldId id="298" r:id="rId11"/>
    <p:sldId id="294" r:id="rId12"/>
    <p:sldId id="299" r:id="rId13"/>
    <p:sldId id="300" r:id="rId14"/>
    <p:sldId id="292" r:id="rId15"/>
    <p:sldId id="273" r:id="rId16"/>
  </p:sldIdLst>
  <p:sldSz cx="12192000" cy="6858000"/>
  <p:notesSz cx="6858000" cy="9144000"/>
  <p:embeddedFontLst>
    <p:embeddedFont>
      <p:font typeface="汉仪雅酷黑 45W" panose="020B0404020202020204" pitchFamily="34" charset="-122"/>
      <p:regular r:id="rId22"/>
    </p:embeddedFont>
    <p:embeddedFont>
      <p:font typeface="思源黑体 CN Medium" panose="020B0600000000000000" charset="-122"/>
      <p:regular r:id="rId23"/>
    </p:embeddedFont>
    <p:embeddedFont>
      <p:font typeface="思源黑体 CN Bold" panose="020B0800000000000000" charset="-122"/>
      <p:bold r:id="rId24"/>
    </p:embeddedFont>
    <p:embeddedFont>
      <p:font typeface="思源黑体 CN Regular" panose="020B0500000000000000" charset="-122"/>
      <p:regular r:id="rId25"/>
    </p:embeddedFont>
    <p:embeddedFont>
      <p:font typeface="思源黑体 CN Normal" panose="020B0400000000000000" charset="-122"/>
      <p:regular r:id="rId26"/>
    </p:embeddedFont>
    <p:embeddedFont>
      <p:font typeface="思源宋体 CN Heavy" panose="02020900000000000000" charset="-122"/>
      <p:bold r:id="rId27"/>
    </p:embeddedFont>
    <p:embeddedFont>
      <p:font typeface="等线" panose="02010600030101010101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08"/>
    <a:srgbClr val="ED7D31"/>
    <a:srgbClr val="FEBB5A"/>
    <a:srgbClr val="FFD4A0"/>
    <a:srgbClr val="EFC687"/>
    <a:srgbClr val="BC4DA6"/>
    <a:srgbClr val="5C50D6"/>
    <a:srgbClr val="3D50D9"/>
    <a:srgbClr val="2050DC"/>
    <a:srgbClr val="D67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100" d="100"/>
          <a:sy n="100" d="100"/>
        </p:scale>
        <p:origin x="25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40.xml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ADBE-A79B-4B4C-A5DA-95495B1105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06902-474D-4C6D-9A3C-9568079FC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flipH="1">
            <a:off x="6225166" y="-15874"/>
            <a:ext cx="5966834" cy="1788603"/>
          </a:xfrm>
          <a:custGeom>
            <a:avLst/>
            <a:gdLst>
              <a:gd name="connsiteX0" fmla="*/ 5966834 w 5966834"/>
              <a:gd name="connsiteY0" fmla="*/ 0 h 1788603"/>
              <a:gd name="connsiteX1" fmla="*/ 0 w 5966834"/>
              <a:gd name="connsiteY1" fmla="*/ 0 h 1788603"/>
              <a:gd name="connsiteX2" fmla="*/ 0 w 5966834"/>
              <a:gd name="connsiteY2" fmla="*/ 1598512 h 1788603"/>
              <a:gd name="connsiteX3" fmla="*/ 64399 w 5966834"/>
              <a:gd name="connsiteY3" fmla="*/ 1575097 h 1788603"/>
              <a:gd name="connsiteX4" fmla="*/ 812800 w 5966834"/>
              <a:gd name="connsiteY4" fmla="*/ 1390650 h 1788603"/>
              <a:gd name="connsiteX5" fmla="*/ 4533900 w 5966834"/>
              <a:gd name="connsiteY5" fmla="*/ 1733550 h 1788603"/>
              <a:gd name="connsiteX6" fmla="*/ 5936159 w 5966834"/>
              <a:gd name="connsiteY6" fmla="*/ 47708 h 1788603"/>
              <a:gd name="connsiteX7" fmla="*/ 5966834 w 5966834"/>
              <a:gd name="connsiteY7" fmla="*/ 0 h 178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6834" h="1788603">
                <a:moveTo>
                  <a:pt x="5966834" y="0"/>
                </a:moveTo>
                <a:lnTo>
                  <a:pt x="0" y="0"/>
                </a:lnTo>
                <a:lnTo>
                  <a:pt x="0" y="1598512"/>
                </a:lnTo>
                <a:lnTo>
                  <a:pt x="64399" y="1575097"/>
                </a:lnTo>
                <a:cubicBezTo>
                  <a:pt x="320526" y="1487866"/>
                  <a:pt x="571500" y="1421606"/>
                  <a:pt x="812800" y="1390650"/>
                </a:cubicBezTo>
                <a:cubicBezTo>
                  <a:pt x="2099733" y="1225550"/>
                  <a:pt x="3653367" y="1996058"/>
                  <a:pt x="4533900" y="1733550"/>
                </a:cubicBezTo>
                <a:cubicBezTo>
                  <a:pt x="5304367" y="1503856"/>
                  <a:pt x="5578938" y="635592"/>
                  <a:pt x="5936159" y="47708"/>
                </a:cubicBezTo>
                <a:lnTo>
                  <a:pt x="596683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1" y="0"/>
            <a:ext cx="1162051" cy="5986843"/>
          </a:xfrm>
          <a:custGeom>
            <a:avLst/>
            <a:gdLst>
              <a:gd name="connsiteX0" fmla="*/ 1162051 w 1162051"/>
              <a:gd name="connsiteY0" fmla="*/ 0 h 5986843"/>
              <a:gd name="connsiteX1" fmla="*/ 1125639 w 1162051"/>
              <a:gd name="connsiteY1" fmla="*/ 0 h 5986843"/>
              <a:gd name="connsiteX2" fmla="*/ 1055364 w 1162051"/>
              <a:gd name="connsiteY2" fmla="*/ 193278 h 5986843"/>
              <a:gd name="connsiteX3" fmla="*/ 1 w 1162051"/>
              <a:gd name="connsiteY3" fmla="*/ 3187700 h 5986843"/>
              <a:gd name="connsiteX4" fmla="*/ 1020675 w 1162051"/>
              <a:gd name="connsiteY4" fmla="*/ 5879095 h 5986843"/>
              <a:gd name="connsiteX5" fmla="*/ 1162051 w 1162051"/>
              <a:gd name="connsiteY5" fmla="*/ 5986843 h 5986843"/>
              <a:gd name="connsiteX6" fmla="*/ 1162051 w 1162051"/>
              <a:gd name="connsiteY6" fmla="*/ 0 h 598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2051" h="5986843">
                <a:moveTo>
                  <a:pt x="1162051" y="0"/>
                </a:moveTo>
                <a:lnTo>
                  <a:pt x="1125639" y="0"/>
                </a:lnTo>
                <a:lnTo>
                  <a:pt x="1055364" y="193278"/>
                </a:lnTo>
                <a:cubicBezTo>
                  <a:pt x="656890" y="1229519"/>
                  <a:pt x="-671" y="2324100"/>
                  <a:pt x="1" y="3187700"/>
                </a:cubicBezTo>
                <a:cubicBezTo>
                  <a:pt x="785" y="4195234"/>
                  <a:pt x="330049" y="5295139"/>
                  <a:pt x="1020675" y="5879095"/>
                </a:cubicBezTo>
                <a:lnTo>
                  <a:pt x="1162051" y="5986843"/>
                </a:lnTo>
                <a:lnTo>
                  <a:pt x="116205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53000"/>
                </a:schemeClr>
              </a:gs>
              <a:gs pos="100000">
                <a:schemeClr val="bg2">
                  <a:alpha val="38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2515714" y="4610100"/>
            <a:ext cx="9676287" cy="2247901"/>
          </a:xfrm>
          <a:custGeom>
            <a:avLst/>
            <a:gdLst>
              <a:gd name="connsiteX0" fmla="*/ 787400 w 9676287"/>
              <a:gd name="connsiteY0" fmla="*/ 1 h 2247901"/>
              <a:gd name="connsiteX1" fmla="*/ 132961 w 9676287"/>
              <a:gd name="connsiteY1" fmla="*/ 46078 h 2247901"/>
              <a:gd name="connsiteX2" fmla="*/ 0 w 9676287"/>
              <a:gd name="connsiteY2" fmla="*/ 67957 h 2247901"/>
              <a:gd name="connsiteX3" fmla="*/ 0 w 9676287"/>
              <a:gd name="connsiteY3" fmla="*/ 2247901 h 2247901"/>
              <a:gd name="connsiteX4" fmla="*/ 9676287 w 9676287"/>
              <a:gd name="connsiteY4" fmla="*/ 2247901 h 2247901"/>
              <a:gd name="connsiteX5" fmla="*/ 9611816 w 9676287"/>
              <a:gd name="connsiteY5" fmla="*/ 2125311 h 2247901"/>
              <a:gd name="connsiteX6" fmla="*/ 8509000 w 9676287"/>
              <a:gd name="connsiteY6" fmla="*/ 990601 h 2247901"/>
              <a:gd name="connsiteX7" fmla="*/ 4787900 w 9676287"/>
              <a:gd name="connsiteY7" fmla="*/ 1333501 h 2247901"/>
              <a:gd name="connsiteX8" fmla="*/ 787400 w 9676287"/>
              <a:gd name="connsiteY8" fmla="*/ 1 h 22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6287" h="2247901">
                <a:moveTo>
                  <a:pt x="787400" y="1"/>
                </a:moveTo>
                <a:cubicBezTo>
                  <a:pt x="571500" y="169"/>
                  <a:pt x="351358" y="15421"/>
                  <a:pt x="132961" y="46078"/>
                </a:cubicBezTo>
                <a:lnTo>
                  <a:pt x="0" y="67957"/>
                </a:lnTo>
                <a:lnTo>
                  <a:pt x="0" y="2247901"/>
                </a:lnTo>
                <a:lnTo>
                  <a:pt x="9676287" y="2247901"/>
                </a:lnTo>
                <a:lnTo>
                  <a:pt x="9611816" y="2125311"/>
                </a:lnTo>
                <a:cubicBezTo>
                  <a:pt x="9356659" y="1644537"/>
                  <a:pt x="9059333" y="1154669"/>
                  <a:pt x="8509000" y="990601"/>
                </a:cubicBezTo>
                <a:cubicBezTo>
                  <a:pt x="7628467" y="728093"/>
                  <a:pt x="6074833" y="1498601"/>
                  <a:pt x="4787900" y="1333501"/>
                </a:cubicBezTo>
                <a:cubicBezTo>
                  <a:pt x="3500967" y="1168401"/>
                  <a:pt x="1938867" y="-895"/>
                  <a:pt x="787400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0" y="7650"/>
            <a:ext cx="12192000" cy="6858000"/>
          </a:xfrm>
          <a:custGeom>
            <a:avLst/>
            <a:gdLst>
              <a:gd name="connsiteX0" fmla="*/ 12155588 w 12192000"/>
              <a:gd name="connsiteY0" fmla="*/ 0 h 6858000"/>
              <a:gd name="connsiteX1" fmla="*/ 5966834 w 12192000"/>
              <a:gd name="connsiteY1" fmla="*/ 0 h 6858000"/>
              <a:gd name="connsiteX2" fmla="*/ 5936159 w 12192000"/>
              <a:gd name="connsiteY2" fmla="*/ 47708 h 6858000"/>
              <a:gd name="connsiteX3" fmla="*/ 4533900 w 12192000"/>
              <a:gd name="connsiteY3" fmla="*/ 1733550 h 6858000"/>
              <a:gd name="connsiteX4" fmla="*/ 812800 w 12192000"/>
              <a:gd name="connsiteY4" fmla="*/ 1390650 h 6858000"/>
              <a:gd name="connsiteX5" fmla="*/ 64399 w 12192000"/>
              <a:gd name="connsiteY5" fmla="*/ 1575097 h 6858000"/>
              <a:gd name="connsiteX6" fmla="*/ 0 w 12192000"/>
              <a:gd name="connsiteY6" fmla="*/ 1598512 h 6858000"/>
              <a:gd name="connsiteX7" fmla="*/ 0 w 12192000"/>
              <a:gd name="connsiteY7" fmla="*/ 4678056 h 6858000"/>
              <a:gd name="connsiteX8" fmla="*/ 132961 w 12192000"/>
              <a:gd name="connsiteY8" fmla="*/ 4656177 h 6858000"/>
              <a:gd name="connsiteX9" fmla="*/ 787400 w 12192000"/>
              <a:gd name="connsiteY9" fmla="*/ 4610100 h 6858000"/>
              <a:gd name="connsiteX10" fmla="*/ 4787900 w 12192000"/>
              <a:gd name="connsiteY10" fmla="*/ 5943600 h 6858000"/>
              <a:gd name="connsiteX11" fmla="*/ 8509000 w 12192000"/>
              <a:gd name="connsiteY11" fmla="*/ 5600700 h 6858000"/>
              <a:gd name="connsiteX12" fmla="*/ 9611816 w 12192000"/>
              <a:gd name="connsiteY12" fmla="*/ 6735410 h 6858000"/>
              <a:gd name="connsiteX13" fmla="*/ 9676287 w 12192000"/>
              <a:gd name="connsiteY13" fmla="*/ 6858000 h 6858000"/>
              <a:gd name="connsiteX14" fmla="*/ 12192000 w 12192000"/>
              <a:gd name="connsiteY14" fmla="*/ 6858000 h 6858000"/>
              <a:gd name="connsiteX15" fmla="*/ 12192000 w 12192000"/>
              <a:gd name="connsiteY15" fmla="*/ 5986843 h 6858000"/>
              <a:gd name="connsiteX16" fmla="*/ 12050624 w 12192000"/>
              <a:gd name="connsiteY16" fmla="*/ 5879095 h 6858000"/>
              <a:gd name="connsiteX17" fmla="*/ 11029950 w 12192000"/>
              <a:gd name="connsiteY17" fmla="*/ 3187700 h 6858000"/>
              <a:gd name="connsiteX18" fmla="*/ 12085313 w 12192000"/>
              <a:gd name="connsiteY18" fmla="*/ 193278 h 6858000"/>
              <a:gd name="connsiteX19" fmla="*/ 12155588 w 12192000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2155588" y="0"/>
                </a:moveTo>
                <a:lnTo>
                  <a:pt x="5966834" y="0"/>
                </a:lnTo>
                <a:lnTo>
                  <a:pt x="5936159" y="47708"/>
                </a:lnTo>
                <a:cubicBezTo>
                  <a:pt x="5578938" y="635592"/>
                  <a:pt x="5304367" y="1503856"/>
                  <a:pt x="4533900" y="1733550"/>
                </a:cubicBezTo>
                <a:cubicBezTo>
                  <a:pt x="3653367" y="1996058"/>
                  <a:pt x="2099733" y="1225550"/>
                  <a:pt x="812800" y="1390650"/>
                </a:cubicBezTo>
                <a:cubicBezTo>
                  <a:pt x="571500" y="1421606"/>
                  <a:pt x="320526" y="1487866"/>
                  <a:pt x="64399" y="1575097"/>
                </a:cubicBezTo>
                <a:lnTo>
                  <a:pt x="0" y="1598512"/>
                </a:lnTo>
                <a:lnTo>
                  <a:pt x="0" y="4678056"/>
                </a:lnTo>
                <a:lnTo>
                  <a:pt x="132961" y="4656177"/>
                </a:lnTo>
                <a:cubicBezTo>
                  <a:pt x="351358" y="4625520"/>
                  <a:pt x="571500" y="4610268"/>
                  <a:pt x="787400" y="4610100"/>
                </a:cubicBezTo>
                <a:cubicBezTo>
                  <a:pt x="1938867" y="4609204"/>
                  <a:pt x="3500967" y="5778500"/>
                  <a:pt x="4787900" y="5943600"/>
                </a:cubicBezTo>
                <a:cubicBezTo>
                  <a:pt x="6074833" y="6108700"/>
                  <a:pt x="7628467" y="5338192"/>
                  <a:pt x="8509000" y="5600700"/>
                </a:cubicBezTo>
                <a:cubicBezTo>
                  <a:pt x="9059333" y="5764768"/>
                  <a:pt x="9356659" y="6254636"/>
                  <a:pt x="9611816" y="6735410"/>
                </a:cubicBezTo>
                <a:lnTo>
                  <a:pt x="9676287" y="6858000"/>
                </a:lnTo>
                <a:lnTo>
                  <a:pt x="12192000" y="6858000"/>
                </a:lnTo>
                <a:lnTo>
                  <a:pt x="12192000" y="5986843"/>
                </a:lnTo>
                <a:lnTo>
                  <a:pt x="12050624" y="5879095"/>
                </a:lnTo>
                <a:cubicBezTo>
                  <a:pt x="11359998" y="5295139"/>
                  <a:pt x="11030734" y="4195234"/>
                  <a:pt x="11029950" y="3187700"/>
                </a:cubicBezTo>
                <a:cubicBezTo>
                  <a:pt x="11029278" y="2324100"/>
                  <a:pt x="11686839" y="1229519"/>
                  <a:pt x="12085313" y="193278"/>
                </a:cubicBezTo>
                <a:lnTo>
                  <a:pt x="1215558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85.xml"/><Relationship Id="rId19" Type="http://schemas.openxmlformats.org/officeDocument/2006/relationships/tags" Target="../tags/tag101.xml"/><Relationship Id="rId18" Type="http://schemas.openxmlformats.org/officeDocument/2006/relationships/tags" Target="../tags/tag100.xml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../media/image12.png"/><Relationship Id="rId7" Type="http://schemas.openxmlformats.org/officeDocument/2006/relationships/tags" Target="../tags/tag112.xml"/><Relationship Id="rId6" Type="http://schemas.openxmlformats.org/officeDocument/2006/relationships/image" Target="../media/image9.png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3.jpeg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36.xml"/><Relationship Id="rId22" Type="http://schemas.openxmlformats.org/officeDocument/2006/relationships/tags" Target="../tags/tag135.xml"/><Relationship Id="rId21" Type="http://schemas.openxmlformats.org/officeDocument/2006/relationships/tags" Target="../tags/tag134.xml"/><Relationship Id="rId20" Type="http://schemas.openxmlformats.org/officeDocument/2006/relationships/tags" Target="../tags/tag133.xml"/><Relationship Id="rId2" Type="http://schemas.openxmlformats.org/officeDocument/2006/relationships/image" Target="../media/image2.png"/><Relationship Id="rId19" Type="http://schemas.openxmlformats.org/officeDocument/2006/relationships/tags" Target="../tags/tag132.xml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../media/image4.png"/><Relationship Id="rId6" Type="http://schemas.openxmlformats.org/officeDocument/2006/relationships/tags" Target="../tags/tag9.xml"/><Relationship Id="rId5" Type="http://schemas.openxmlformats.org/officeDocument/2006/relationships/image" Target="../media/image1.jpe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image" Target="../media/image5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52.xml"/><Relationship Id="rId27" Type="http://schemas.openxmlformats.org/officeDocument/2006/relationships/tags" Target="../tags/tag51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54.xml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3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image" Target="../media/image10.png"/><Relationship Id="rId7" Type="http://schemas.openxmlformats.org/officeDocument/2006/relationships/tags" Target="../tags/tag81.xml"/><Relationship Id="rId6" Type="http://schemas.openxmlformats.org/officeDocument/2006/relationships/image" Target="../media/image9.png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3.xml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930342" y="1463383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514392" y="1327115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任务</a:t>
            </a:r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四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76702" y="1852455"/>
            <a:ext cx="6859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Shopee平台物流设置指导</a:t>
            </a:r>
            <a:endParaRPr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c2160989132221ef5abf87c594da4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71870" y="4833620"/>
            <a:ext cx="260096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107430" y="3442970"/>
            <a:ext cx="404939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个别商品物流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设置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Individual goods</a:t>
            </a:r>
            <a:r>
              <a:rPr lang="en-US" altLang="zh-CN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shipping setting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74320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0773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个别商品物流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设置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0918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1【商品（Product）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选择【商品（Product）】→【我的商品（My Products）】，选择一个商品，点击【编辑（Edit）】。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-618"/>
          <a:stretch>
            <a:fillRect/>
          </a:stretch>
        </p:blipFill>
        <p:spPr>
          <a:xfrm>
            <a:off x="3473450" y="2644775"/>
            <a:ext cx="5266690" cy="248158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74320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0773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个别商品物流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设置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0918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【物流（shipping）】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进入个别商品的编辑页面 ，下拉找到【物流（shipping）】，如图所示点击【 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  】选择单个商品的物流渠道。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可以将最能满足需求的物流商设置为首选，订单将会被自动分配给首选物流商。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08353" y="1913255"/>
            <a:ext cx="360045" cy="21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39290" y="2842895"/>
            <a:ext cx="3907155" cy="183007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6" name="圆角矩形 25"/>
          <p:cNvSpPr/>
          <p:nvPr>
            <p:custDataLst>
              <p:tags r:id="rId9"/>
            </p:custDataLst>
          </p:nvPr>
        </p:nvSpPr>
        <p:spPr>
          <a:xfrm>
            <a:off x="4274820" y="4822825"/>
            <a:ext cx="3757930" cy="1024890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>
            <a:off x="4413250" y="4909185"/>
            <a:ext cx="3402965" cy="85280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如果想申请更多物流选项，需要联系Shopee的客服或客户经理。多种物流选项界面如图所示。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22" name="图片 22" descr="IMG_25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265" t="475" r="181" b="1334"/>
          <a:stretch>
            <a:fillRect/>
          </a:stretch>
        </p:blipFill>
        <p:spPr>
          <a:xfrm>
            <a:off x="7320915" y="2770505"/>
            <a:ext cx="2792095" cy="197485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训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090295" y="2856230"/>
            <a:ext cx="652843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请同学们试着根据小吴的操作流程，在模拟实训平台，为自己的店铺完善物流设置。</a:t>
            </a:r>
            <a:endParaRPr lang="zh-CN" altLang="en-US" sz="2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19" name="椭圆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7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14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>
                <p:custDataLst>
                  <p:tags r:id="rId18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66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7" name="矩形: 圆角 4"/>
            <p:cNvSpPr/>
            <p:nvPr>
              <p:custDataLst>
                <p:tags r:id="rId2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8" name="矩形: 圆角 5"/>
            <p:cNvSpPr/>
            <p:nvPr>
              <p:custDataLst>
                <p:tags r:id="rId2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1"/>
            </p:custDataLst>
          </p:nvPr>
        </p:nvSpPr>
        <p:spPr>
          <a:xfrm>
            <a:off x="0" y="6350"/>
            <a:ext cx="12192000" cy="5575935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3" name="任意多边形: 形状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3713432" y="1858988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904917" y="1722720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恭喜你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7227" y="2293145"/>
            <a:ext cx="68597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完成本任务的学习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564" y="3309158"/>
            <a:ext cx="5702646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Congratulations to you</a:t>
            </a:r>
            <a:endParaRPr lang="en-US" altLang="zh-CN" sz="11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9" name="图形 4"/>
          <p:cNvGrpSpPr/>
          <p:nvPr/>
        </p:nvGrpSpPr>
        <p:grpSpPr>
          <a:xfrm>
            <a:off x="4636941" y="6279365"/>
            <a:ext cx="170587" cy="229634"/>
            <a:chOff x="6272974" y="1642396"/>
            <a:chExt cx="247650" cy="333373"/>
          </a:xfrm>
          <a:solidFill>
            <a:schemeClr val="bg1"/>
          </a:solidFill>
        </p:grpSpPr>
        <p:sp>
          <p:nvSpPr>
            <p:cNvPr id="70" name="任意多边形: 形状 69"/>
            <p:cNvSpPr/>
            <p:nvPr/>
          </p:nvSpPr>
          <p:spPr>
            <a:xfrm rot="-1356795">
              <a:off x="6329931" y="1662936"/>
              <a:ext cx="133537" cy="133537"/>
            </a:xfrm>
            <a:custGeom>
              <a:avLst/>
              <a:gdLst>
                <a:gd name="connsiteX0" fmla="*/ 133537 w 133537"/>
                <a:gd name="connsiteY0" fmla="*/ 66769 h 133537"/>
                <a:gd name="connsiteX1" fmla="*/ 66769 w 133537"/>
                <a:gd name="connsiteY1" fmla="*/ 133537 h 133537"/>
                <a:gd name="connsiteX2" fmla="*/ 0 w 133537"/>
                <a:gd name="connsiteY2" fmla="*/ 66769 h 133537"/>
                <a:gd name="connsiteX3" fmla="*/ 66769 w 133537"/>
                <a:gd name="connsiteY3" fmla="*/ 0 h 133537"/>
                <a:gd name="connsiteX4" fmla="*/ 133537 w 133537"/>
                <a:gd name="connsiteY4" fmla="*/ 66769 h 1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37" h="133537">
                  <a:moveTo>
                    <a:pt x="133537" y="66769"/>
                  </a:moveTo>
                  <a:cubicBezTo>
                    <a:pt x="133537" y="103644"/>
                    <a:pt x="103644" y="133537"/>
                    <a:pt x="66769" y="133537"/>
                  </a:cubicBezTo>
                  <a:cubicBezTo>
                    <a:pt x="29893" y="133537"/>
                    <a:pt x="0" y="103644"/>
                    <a:pt x="0" y="66769"/>
                  </a:cubicBezTo>
                  <a:cubicBezTo>
                    <a:pt x="0" y="29893"/>
                    <a:pt x="29893" y="0"/>
                    <a:pt x="66769" y="0"/>
                  </a:cubicBezTo>
                  <a:cubicBezTo>
                    <a:pt x="103644" y="0"/>
                    <a:pt x="133537" y="29893"/>
                    <a:pt x="133537" y="66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2974" y="1819465"/>
              <a:ext cx="247650" cy="156305"/>
            </a:xfrm>
            <a:custGeom>
              <a:avLst/>
              <a:gdLst>
                <a:gd name="connsiteX0" fmla="*/ 123825 w 247650"/>
                <a:gd name="connsiteY0" fmla="*/ 0 h 156305"/>
                <a:gd name="connsiteX1" fmla="*/ 123825 w 247650"/>
                <a:gd name="connsiteY1" fmla="*/ 0 h 156305"/>
                <a:gd name="connsiteX2" fmla="*/ 0 w 247650"/>
                <a:gd name="connsiteY2" fmla="*/ 123825 h 156305"/>
                <a:gd name="connsiteX3" fmla="*/ 0 w 247650"/>
                <a:gd name="connsiteY3" fmla="*/ 123825 h 156305"/>
                <a:gd name="connsiteX4" fmla="*/ 32480 w 247650"/>
                <a:gd name="connsiteY4" fmla="*/ 156305 h 156305"/>
                <a:gd name="connsiteX5" fmla="*/ 215170 w 247650"/>
                <a:gd name="connsiteY5" fmla="*/ 156305 h 156305"/>
                <a:gd name="connsiteX6" fmla="*/ 247650 w 247650"/>
                <a:gd name="connsiteY6" fmla="*/ 123825 h 156305"/>
                <a:gd name="connsiteX7" fmla="*/ 247650 w 247650"/>
                <a:gd name="connsiteY7" fmla="*/ 123825 h 156305"/>
                <a:gd name="connsiteX8" fmla="*/ 123825 w 247650"/>
                <a:gd name="connsiteY8" fmla="*/ 0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56305">
                  <a:moveTo>
                    <a:pt x="123825" y="0"/>
                  </a:moveTo>
                  <a:lnTo>
                    <a:pt x="123825" y="0"/>
                  </a:lnTo>
                  <a:cubicBezTo>
                    <a:pt x="55436" y="0"/>
                    <a:pt x="0" y="55435"/>
                    <a:pt x="0" y="123825"/>
                  </a:cubicBezTo>
                  <a:lnTo>
                    <a:pt x="0" y="123825"/>
                  </a:lnTo>
                  <a:cubicBezTo>
                    <a:pt x="0" y="141732"/>
                    <a:pt x="14573" y="156305"/>
                    <a:pt x="32480" y="156305"/>
                  </a:cubicBezTo>
                  <a:lnTo>
                    <a:pt x="215170" y="156305"/>
                  </a:lnTo>
                  <a:cubicBezTo>
                    <a:pt x="233077" y="156305"/>
                    <a:pt x="247650" y="141732"/>
                    <a:pt x="247650" y="123825"/>
                  </a:cubicBezTo>
                  <a:lnTo>
                    <a:pt x="247650" y="123825"/>
                  </a:lnTo>
                  <a:cubicBezTo>
                    <a:pt x="247650" y="55435"/>
                    <a:pt x="192215" y="0"/>
                    <a:pt x="1238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4" name="矩形: 圆角 3"/>
            <p:cNvSpPr/>
            <p:nvPr/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教学目标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75386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知识目标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7935" y="2275819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Knowledge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98976"/>
            <a:ext cx="6096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1.了解shopee平台的物流渠道。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2.了解shopee平台的物流设置流程。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0150" y="4629861"/>
            <a:ext cx="6096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能够完善店铺物流设置。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2.能够为货物选择合适的物流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0150" y="387730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技能目标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7935" y="4399259"/>
            <a:ext cx="130048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skill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任务导入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18" name="文本框 17"/>
            <p:cNvSpPr txBox="1"/>
            <p:nvPr/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40min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物流渠道是指在Shopee购物前台买家可以选择的配送渠道，是开店之初必须进行设置的内容，因此，作为shopee某品牌服装的运营人员，小吴需要在开始进行商品售卖之前，完善平台的物流设置。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小吴该如何进行Shopee平台物流设置？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1" name="图片 20" descr="shope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3" name="矩形: 圆角 3"/>
            <p:cNvSpPr/>
            <p:nvPr>
              <p:custDataLst>
                <p:tags r:id="rId4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6" name="矩形: 圆角 5"/>
            <p:cNvSpPr/>
            <p:nvPr>
              <p:custDataLst>
                <p:tags r:id="rId6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任务描述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商品送达买家手里，一般经过以下物流环节，卖家发货到境内转运仓，这个过程叫首公里，境内转运仓到当地仓库，被称作头程物流，当地仓库送到买家手里，被称为尾程物流。Shopee平台卖家无需寻找物流渠道，平台为卖家提供了多种选择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本任务中，小吴需了解所在站点的物流渠道，了解如何申请其他物流渠道并在平台上进行物流设置。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40min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shopee 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35" name="矩形: 圆角 3"/>
            <p:cNvSpPr/>
            <p:nvPr>
              <p:custDataLst>
                <p:tags r:id="rId1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矩形: 圆角 4"/>
            <p:cNvSpPr/>
            <p:nvPr>
              <p:custDataLst>
                <p:tags r:id="rId1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矩形: 圆角 5"/>
            <p:cNvSpPr/>
            <p:nvPr>
              <p:custDataLst>
                <p:tags r:id="rId1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任务属性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95400" y="1320800"/>
            <a:ext cx="1663700" cy="5029200"/>
          </a:xfrm>
          <a:prstGeom prst="roundRect">
            <a:avLst>
              <a:gd name="adj" fmla="val 7507"/>
            </a:avLst>
          </a:prstGeom>
          <a:solidFill>
            <a:srgbClr val="FD8C0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755" y="3617595"/>
            <a:ext cx="13195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TikTok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67362" y="2145907"/>
            <a:ext cx="1119776" cy="1119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9584" y="5066920"/>
            <a:ext cx="201731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Task 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Properties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1722568" y="2301168"/>
            <a:ext cx="809363" cy="809254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441700" y="1520825"/>
            <a:ext cx="0" cy="4724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3307116" y="1772357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3723568" y="1670757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岗位属性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36903" y="2011438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Job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307116" y="2729420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3723568" y="2627820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课程属性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36903" y="2968501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Course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07116" y="4643546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4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3723568" y="4541946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职业考试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36903" y="4882627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Vocational Examination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307116" y="5600608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5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3723568" y="5499008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实训任务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36903" y="5839689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Simulation Tasks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07116" y="3686483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3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723568" y="3584883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赛项属性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36903" y="3925564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Event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22583" y="24040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22583" y="33819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22583" y="4301278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22583" y="5257331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49750" y="1588994"/>
            <a:ext cx="465106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本任务可以培养跨境物流助理岗位的辅助开展物流订单处理能力。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本任务可以培养跨境运营专员岗位的跨境电子商务平台使用能力。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9620" y="2432050"/>
            <a:ext cx="584263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本任务适用于《跨境电子商务（730702）》专业—《跨境物流实务》课程。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本任务适用于《跨境电子商务（530702）》专业—《跨境电商运营》课程。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本任务适用于《跨境电子商务（330702）》专业—《跨境物流管理》课程。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49620" y="3494405"/>
            <a:ext cx="543941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本任务有助于《全国职业院校技能大赛-GZ104跨境电子商务赛项》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模块三：跨境电子商务合规与通关－任务 7：跨境电子商务物流方案设计。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49620" y="4447571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本任务有助于《电子商务师五级》职业考试的学习。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49620" y="5400430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本任务属于实训任务，学习结束后将进行实操训练。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6035" y="4114165"/>
            <a:ext cx="16630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任务属性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19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0" name="矩形: 圆角 4"/>
            <p:cNvSpPr/>
            <p:nvPr>
              <p:custDataLst>
                <p:tags r:id="rId7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矩形: 圆角 5"/>
            <p:cNvSpPr/>
            <p:nvPr>
              <p:custDataLst>
                <p:tags r:id="rId8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24909" y="637654"/>
            <a:ext cx="534602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任务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实施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: 圆角 18"/>
          <p:cNvSpPr/>
          <p:nvPr>
            <p:custDataLst>
              <p:tags r:id="rId1"/>
            </p:custDataLst>
          </p:nvPr>
        </p:nvSpPr>
        <p:spPr>
          <a:xfrm>
            <a:off x="3434715" y="2016125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>
            <p:custDataLst>
              <p:tags r:id="rId2"/>
            </p:custDataLst>
          </p:nvPr>
        </p:nvSpPr>
        <p:spPr>
          <a:xfrm>
            <a:off x="6108700" y="2016125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4287054" y="2366149"/>
            <a:ext cx="85783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01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4"/>
            </p:custDataLst>
          </p:nvPr>
        </p:nvSpPr>
        <p:spPr>
          <a:xfrm>
            <a:off x="6960875" y="2366149"/>
            <a:ext cx="857839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02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5"/>
            </p:custDataLst>
          </p:nvPr>
        </p:nvSpPr>
        <p:spPr>
          <a:xfrm>
            <a:off x="3783254" y="3161283"/>
            <a:ext cx="18654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物流</a:t>
            </a:r>
            <a:endParaRPr lang="zh-CN" altLang="en-US" sz="3000" dirty="0"/>
          </a:p>
          <a:p>
            <a:pPr algn="ctr"/>
            <a:r>
              <a:rPr lang="zh-CN" altLang="en-US" sz="3000" dirty="0"/>
              <a:t>设置</a:t>
            </a:r>
            <a:endParaRPr lang="zh-CN" altLang="en-US" sz="3000" dirty="0"/>
          </a:p>
        </p:txBody>
      </p:sp>
      <p:sp>
        <p:nvSpPr>
          <p:cNvPr id="42" name="文本框 41"/>
          <p:cNvSpPr txBox="1"/>
          <p:nvPr>
            <p:custDataLst>
              <p:tags r:id="rId6"/>
            </p:custDataLst>
          </p:nvPr>
        </p:nvSpPr>
        <p:spPr>
          <a:xfrm>
            <a:off x="6458905" y="3161283"/>
            <a:ext cx="1865437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tx1">
                    <a:lumMod val="100000"/>
                  </a:schemeClr>
                </a:solidFill>
              </a:rPr>
              <a:t>个别商品物流设置</a:t>
            </a:r>
            <a:endParaRPr lang="zh-CN" altLang="en-US" sz="3000" dirty="0">
              <a:solidFill>
                <a:schemeClr val="tx1">
                  <a:lumMod val="100000"/>
                </a:schemeClr>
              </a:solidFill>
            </a:endParaRPr>
          </a:p>
        </p:txBody>
      </p:sp>
      <p:grpSp>
        <p:nvGrpSpPr>
          <p:cNvPr id="49" name="组合 48"/>
          <p:cNvGrpSpPr/>
          <p:nvPr>
            <p:custDataLst>
              <p:tags r:id="rId7"/>
            </p:custDataLst>
          </p:nvPr>
        </p:nvGrpSpPr>
        <p:grpSpPr>
          <a:xfrm>
            <a:off x="1418922" y="6115872"/>
            <a:ext cx="1351540" cy="104990"/>
            <a:chOff x="-2077497" y="2055193"/>
            <a:chExt cx="1351540" cy="104990"/>
          </a:xfrm>
        </p:grpSpPr>
        <p:sp>
          <p:nvSpPr>
            <p:cNvPr id="44" name="平行四边形 43"/>
            <p:cNvSpPr/>
            <p:nvPr>
              <p:custDataLst>
                <p:tags r:id="rId8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平行四边形 44"/>
            <p:cNvSpPr/>
            <p:nvPr>
              <p:custDataLst>
                <p:tags r:id="rId9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6" name="平行四边形 45"/>
            <p:cNvSpPr/>
            <p:nvPr>
              <p:custDataLst>
                <p:tags r:id="rId10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7" name="平行四边形 46"/>
            <p:cNvSpPr/>
            <p:nvPr>
              <p:custDataLst>
                <p:tags r:id="rId11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3655874" y="4284405"/>
            <a:ext cx="223964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shipping setting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67" name="矩形 66"/>
          <p:cNvSpPr/>
          <p:nvPr>
            <p:custDataLst>
              <p:tags r:id="rId13"/>
            </p:custDataLst>
          </p:nvPr>
        </p:nvSpPr>
        <p:spPr>
          <a:xfrm>
            <a:off x="6299866" y="4284405"/>
            <a:ext cx="2265045" cy="36830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Individual goods</a:t>
            </a:r>
            <a:endParaRPr lang="en-US" altLang="zh-CN"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sym typeface="+mn-ea"/>
              </a:rPr>
              <a:t>shipping setting</a:t>
            </a:r>
            <a:endParaRPr lang="en-US" altLang="zh-CN"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4"/>
            </p:custDataLst>
          </p:nvPr>
        </p:nvGrpSpPr>
        <p:grpSpPr>
          <a:xfrm>
            <a:off x="4126822" y="6115872"/>
            <a:ext cx="1351280" cy="104990"/>
            <a:chOff x="-2077497" y="2055193"/>
            <a:chExt cx="1351540" cy="104990"/>
          </a:xfrm>
        </p:grpSpPr>
        <p:sp>
          <p:nvSpPr>
            <p:cNvPr id="3" name="平行四边形 2"/>
            <p:cNvSpPr/>
            <p:nvPr>
              <p:custDataLst>
                <p:tags r:id="rId1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1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1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1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9"/>
            </p:custDataLst>
          </p:nvPr>
        </p:nvGrpSpPr>
        <p:grpSpPr>
          <a:xfrm>
            <a:off x="6834462" y="6115872"/>
            <a:ext cx="1351280" cy="104990"/>
            <a:chOff x="-2077497" y="2055193"/>
            <a:chExt cx="1351540" cy="104990"/>
          </a:xfrm>
        </p:grpSpPr>
        <p:sp>
          <p:nvSpPr>
            <p:cNvPr id="8" name="平行四边形 7"/>
            <p:cNvSpPr/>
            <p:nvPr>
              <p:custDataLst>
                <p:tags r:id="rId20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平行四边形 8"/>
            <p:cNvSpPr/>
            <p:nvPr>
              <p:custDataLst>
                <p:tags r:id="rId21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" name="平行四边形 9"/>
            <p:cNvSpPr/>
            <p:nvPr>
              <p:custDataLst>
                <p:tags r:id="rId22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平行四边形 10"/>
            <p:cNvSpPr/>
            <p:nvPr>
              <p:custDataLst>
                <p:tags r:id="rId23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24"/>
            </p:custDataLst>
          </p:nvPr>
        </p:nvGrpSpPr>
        <p:grpSpPr>
          <a:xfrm>
            <a:off x="9542102" y="6116507"/>
            <a:ext cx="1351280" cy="104990"/>
            <a:chOff x="-2077497" y="2055193"/>
            <a:chExt cx="1351540" cy="104990"/>
          </a:xfrm>
        </p:grpSpPr>
        <p:sp>
          <p:nvSpPr>
            <p:cNvPr id="13" name="平行四边形 12"/>
            <p:cNvSpPr/>
            <p:nvPr>
              <p:custDataLst>
                <p:tags r:id="rId2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平行四边形 13"/>
            <p:cNvSpPr/>
            <p:nvPr>
              <p:custDataLst>
                <p:tags r:id="rId2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5" name="平行四边形 14"/>
            <p:cNvSpPr/>
            <p:nvPr>
              <p:custDataLst>
                <p:tags r:id="rId2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8" name="平行四边形 17"/>
            <p:cNvSpPr/>
            <p:nvPr>
              <p:custDataLst>
                <p:tags r:id="rId2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物流设置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shipping setting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11099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物流设置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2462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1【物流设置（shipping setting）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点击【出货（shipment）】→【物流设置（shipping setting）】，点击物流选项右侧的【展开（Expand）】。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-76"/>
          <a:stretch>
            <a:fillRect/>
          </a:stretch>
        </p:blipFill>
        <p:spPr>
          <a:xfrm>
            <a:off x="3473450" y="2651443"/>
            <a:ext cx="5266690" cy="246824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83146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物流设置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2462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【货到付款（COD）】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如图所示【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    】选择物流渠道。根据实际情况选择是否【货到付款（COD）】。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38718" y="1917700"/>
            <a:ext cx="360045" cy="21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b="77"/>
          <a:stretch>
            <a:fillRect/>
          </a:stretch>
        </p:blipFill>
        <p:spPr>
          <a:xfrm>
            <a:off x="1454785" y="3115310"/>
            <a:ext cx="3079750" cy="144145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6" name="圆角矩形 25"/>
          <p:cNvSpPr/>
          <p:nvPr>
            <p:custDataLst>
              <p:tags r:id="rId9"/>
            </p:custDataLst>
          </p:nvPr>
        </p:nvSpPr>
        <p:spPr>
          <a:xfrm>
            <a:off x="4959985" y="2374900"/>
            <a:ext cx="5829935" cy="3144520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>
            <a:off x="5099685" y="2534920"/>
            <a:ext cx="5436870" cy="85280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Shopee 支援物流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使用Shopee支援物流能让买家在 Shopee App中收到最新货态提醒。这让出货流程变得更简单。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Shopee支援物流包括标准物流（Shopee Xpress）/杰特快递/西德/2GO（仅供跨境卖家）。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注意：系统默认设置的物流选项（可自行寄件）为：【标准运送(Standard Local)-杰特快递(J&amp;T Express)】。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其它物流选项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您也可以选择其它物流，不过需自行与物流商商讨运费和运输流程。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卖家仅能在 Shopee 合作物流无法出货至某些地点或运送某些商品（如：冷冻品、易腐品、活体植物）时才可以使用其它物流。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Shopee 仅允许卖家在根据内部规范或与品牌商的合作协议下使用自有物流，出货使用自有物流需与shopee客服或经理联系。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PP_MARK_KEY" val="f00f8721-3b26-426e-8e28-5f101f727e7d"/>
  <p:tag name="COMMONDATA" val="eyJjb3VudCI6MywiaGRpZCI6ImVhODk3Mzc3YmQ2YzJmZDJjOTgxMjdkMmJhMjhmODVhIiwidXNlckNvdW50IjozfQ=="/>
  <p:tag name="commondata" val="eyJjb3VudCI6NCwiaGRpZCI6ImE4N2Q3ZGQwYzhlYjAyYTc1Y2I5OThlMjE0OGEzNWY0IiwidXNlckNvdW50IjoxfQ==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3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4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5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3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4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5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cpkobeo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34D99"/>
            </a:gs>
            <a:gs pos="100000">
              <a:srgbClr val="0B50DC"/>
            </a:gs>
          </a:gsLst>
          <a:lin ang="2700000" scaled="1"/>
          <a:tileRect/>
        </a:gra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1853</Words>
  <Application>WPS 演示</Application>
  <PresentationFormat>宽屏</PresentationFormat>
  <Paragraphs>178</Paragraphs>
  <Slides>14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汉仪雅酷黑 45W</vt:lpstr>
      <vt:lpstr>思源黑体 CN Medium</vt:lpstr>
      <vt:lpstr>思源黑体 CN Bold</vt:lpstr>
      <vt:lpstr>思源黑体 CN Regular</vt:lpstr>
      <vt:lpstr>思源黑体 CN Normal</vt:lpstr>
      <vt:lpstr>思源宋体 CN Heavy</vt:lpstr>
      <vt:lpstr>思源宋体 CN ExtraLight</vt:lpstr>
      <vt:lpstr>思源宋体 CN Medium</vt:lpstr>
      <vt:lpstr>汉仪雅酷黑 75W</vt:lpstr>
      <vt:lpstr>黑体</vt:lpstr>
      <vt:lpstr>微软雅黑</vt:lpstr>
      <vt:lpstr>Arial Unicode MS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WPS_1697081618</cp:lastModifiedBy>
  <cp:revision>224</cp:revision>
  <dcterms:created xsi:type="dcterms:W3CDTF">2024-03-21T07:59:00Z</dcterms:created>
  <dcterms:modified xsi:type="dcterms:W3CDTF">2024-03-22T06:04:08Z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v1.0_mb_1I1ZMkAm0fRRIb3ZDtMrYw==</vt:lpwstr>
  </property>
  <property fmtid="{D5CDD505-2E9C-101B-9397-08002B2CF9AE}" pid="4" name="ICV">
    <vt:lpwstr>90E0E9397118EC023581EE653B397271_43</vt:lpwstr>
  </property>
</Properties>
</file>